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3" r:id="rId6"/>
    <p:sldId id="261" r:id="rId7"/>
    <p:sldId id="260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 varScale="1">
        <p:scale>
          <a:sx n="96" d="100"/>
          <a:sy n="96" d="100"/>
        </p:scale>
        <p:origin x="1085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C3CB9-E5A1-47AA-BB09-A4F6153E8AC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A8DC-5169-4CB9-9598-C9E7DB316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342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C3CB9-E5A1-47AA-BB09-A4F6153E8AC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A8DC-5169-4CB9-9598-C9E7DB316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605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C3CB9-E5A1-47AA-BB09-A4F6153E8AC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A8DC-5169-4CB9-9598-C9E7DB316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234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C3CB9-E5A1-47AA-BB09-A4F6153E8AC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A8DC-5169-4CB9-9598-C9E7DB316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903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C3CB9-E5A1-47AA-BB09-A4F6153E8AC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A8DC-5169-4CB9-9598-C9E7DB316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209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C3CB9-E5A1-47AA-BB09-A4F6153E8AC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A8DC-5169-4CB9-9598-C9E7DB316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568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C3CB9-E5A1-47AA-BB09-A4F6153E8AC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A8DC-5169-4CB9-9598-C9E7DB316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440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C3CB9-E5A1-47AA-BB09-A4F6153E8AC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A8DC-5169-4CB9-9598-C9E7DB316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751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C3CB9-E5A1-47AA-BB09-A4F6153E8AC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A8DC-5169-4CB9-9598-C9E7DB316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563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C3CB9-E5A1-47AA-BB09-A4F6153E8AC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A8DC-5169-4CB9-9598-C9E7DB316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05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C3CB9-E5A1-47AA-BB09-A4F6153E8AC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A8DC-5169-4CB9-9598-C9E7DB316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491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AC3CB9-E5A1-47AA-BB09-A4F6153E8AC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8AA8DC-5169-4CB9-9598-C9E7DB316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292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8AE32-E95C-18F9-7210-85A2996671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755320"/>
            <a:ext cx="7772400" cy="1777417"/>
          </a:xfrm>
        </p:spPr>
        <p:txBody>
          <a:bodyPr>
            <a:normAutofit fontScale="90000"/>
          </a:bodyPr>
          <a:lstStyle/>
          <a:p>
            <a:r>
              <a:rPr lang="en-US" altLang="zh-CN" dirty="0">
                <a:latin typeface="Bahnschrift" panose="020B0502040204020203" pitchFamily="34" charset="0"/>
              </a:rPr>
              <a:t>Smart visual computing  research review</a:t>
            </a:r>
            <a:endParaRPr lang="en-US" dirty="0">
              <a:latin typeface="Bahnschrift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AEA554-338D-2486-87B4-43D3C95673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4425" y="4414384"/>
            <a:ext cx="6858000" cy="1655762"/>
          </a:xfrm>
        </p:spPr>
        <p:txBody>
          <a:bodyPr>
            <a:normAutofit/>
          </a:bodyPr>
          <a:lstStyle/>
          <a:p>
            <a:r>
              <a:rPr lang="en-US" sz="4000" dirty="0"/>
              <a:t>Chueh Ting, PhD</a:t>
            </a:r>
          </a:p>
          <a:p>
            <a:r>
              <a:rPr lang="en-US" sz="4000" dirty="0"/>
              <a:t>2023 0420</a:t>
            </a:r>
          </a:p>
        </p:txBody>
      </p:sp>
    </p:spTree>
    <p:extLst>
      <p:ext uri="{BB962C8B-B14F-4D97-AF65-F5344CB8AC3E}">
        <p14:creationId xmlns:p14="http://schemas.microsoft.com/office/powerpoint/2010/main" val="3998603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95FDB-CF63-7840-0116-13C61FB16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CB66F1-455D-04CF-F825-55E22E5232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Bahnschrift" panose="020B0502040204020203" pitchFamily="34" charset="0"/>
              </a:rPr>
              <a:t>Smart visual computing platform</a:t>
            </a:r>
          </a:p>
          <a:p>
            <a:r>
              <a:rPr lang="en-US" sz="3200" dirty="0">
                <a:latin typeface="Bahnschrift" panose="020B0502040204020203" pitchFamily="34" charset="0"/>
              </a:rPr>
              <a:t>Optical metamaterials functionalities</a:t>
            </a:r>
          </a:p>
          <a:p>
            <a:r>
              <a:rPr lang="en-US" sz="3200" dirty="0">
                <a:latin typeface="Bahnschrift" panose="020B0502040204020203" pitchFamily="34" charset="0"/>
              </a:rPr>
              <a:t>Optical metamaterials applications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4BEB2D-E214-4B57-861C-F5D52D4F804E}"/>
              </a:ext>
            </a:extLst>
          </p:cNvPr>
          <p:cNvSpPr txBox="1"/>
          <p:nvPr/>
        </p:nvSpPr>
        <p:spPr>
          <a:xfrm>
            <a:off x="7650574" y="6594233"/>
            <a:ext cx="149752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Bahnschrift SemiBold" panose="020B0502040204020203" pitchFamily="34" charset="0"/>
              </a:rPr>
              <a:t>Chueh Ting 2023 0420</a:t>
            </a:r>
          </a:p>
        </p:txBody>
      </p:sp>
    </p:spTree>
    <p:extLst>
      <p:ext uri="{BB962C8B-B14F-4D97-AF65-F5344CB8AC3E}">
        <p14:creationId xmlns:p14="http://schemas.microsoft.com/office/powerpoint/2010/main" val="3501683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C52F92-8E97-A9CA-E532-23DEF767B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776" y="-10162"/>
            <a:ext cx="8470447" cy="1325563"/>
          </a:xfrm>
        </p:spPr>
        <p:txBody>
          <a:bodyPr>
            <a:norm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anose="020B0502040204020203" pitchFamily="34" charset="0"/>
              </a:rPr>
              <a:t>Smart visual computing platform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E640554-8B83-628F-DCBC-9A3BE777A765}"/>
              </a:ext>
            </a:extLst>
          </p:cNvPr>
          <p:cNvGrpSpPr/>
          <p:nvPr/>
        </p:nvGrpSpPr>
        <p:grpSpPr>
          <a:xfrm>
            <a:off x="455241" y="1031648"/>
            <a:ext cx="8233518" cy="5369266"/>
            <a:chOff x="477611" y="909184"/>
            <a:chExt cx="8233518" cy="5369266"/>
          </a:xfrm>
        </p:grpSpPr>
        <p:sp>
          <p:nvSpPr>
            <p:cNvPr id="6" name="TextBox 3">
              <a:extLst>
                <a:ext uri="{FF2B5EF4-FFF2-40B4-BE49-F238E27FC236}">
                  <a16:creationId xmlns:a16="http://schemas.microsoft.com/office/drawing/2014/main" id="{A955C756-C307-1D18-A992-C25648875E19}"/>
                </a:ext>
              </a:extLst>
            </p:cNvPr>
            <p:cNvSpPr txBox="1"/>
            <p:nvPr/>
          </p:nvSpPr>
          <p:spPr>
            <a:xfrm>
              <a:off x="1394194" y="3844681"/>
              <a:ext cx="93326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200" dirty="0">
                  <a:latin typeface="Berlin Sans FB" panose="020E0602020502020306" pitchFamily="34" charset="0"/>
                </a:rPr>
                <a:t>Adaptive</a:t>
              </a:r>
            </a:p>
            <a:p>
              <a:pPr algn="ctr"/>
              <a:r>
                <a:rPr lang="en-US" sz="1200" dirty="0">
                  <a:latin typeface="Berlin Sans FB" panose="020E0602020502020306" pitchFamily="34" charset="0"/>
                </a:rPr>
                <a:t>information</a:t>
              </a:r>
            </a:p>
            <a:p>
              <a:pPr algn="ctr"/>
              <a:r>
                <a:rPr lang="en-US" sz="1200" dirty="0">
                  <a:latin typeface="Berlin Sans FB" panose="020E0602020502020306" pitchFamily="34" charset="0"/>
                </a:rPr>
                <a:t>collector</a:t>
              </a:r>
            </a:p>
          </p:txBody>
        </p:sp>
        <p:sp>
          <p:nvSpPr>
            <p:cNvPr id="7" name="TextBox 15">
              <a:extLst>
                <a:ext uri="{FF2B5EF4-FFF2-40B4-BE49-F238E27FC236}">
                  <a16:creationId xmlns:a16="http://schemas.microsoft.com/office/drawing/2014/main" id="{4AA6E1DB-2405-80D2-A713-216ABB5F4646}"/>
                </a:ext>
              </a:extLst>
            </p:cNvPr>
            <p:cNvSpPr txBox="1"/>
            <p:nvPr/>
          </p:nvSpPr>
          <p:spPr>
            <a:xfrm>
              <a:off x="1261132" y="2674367"/>
              <a:ext cx="11382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200" dirty="0">
                  <a:solidFill>
                    <a:srgbClr val="FF0000"/>
                  </a:solidFill>
                  <a:latin typeface="Berlin Sans FB" panose="020E0602020502020306" pitchFamily="34" charset="0"/>
                </a:rPr>
                <a:t>Smart information</a:t>
              </a:r>
            </a:p>
            <a:p>
              <a:pPr algn="ctr"/>
              <a:r>
                <a:rPr lang="en-US" sz="1200" dirty="0">
                  <a:solidFill>
                    <a:srgbClr val="FF0000"/>
                  </a:solidFill>
                  <a:latin typeface="Berlin Sans FB" panose="020E0602020502020306" pitchFamily="34" charset="0"/>
                </a:rPr>
                <a:t>processing</a:t>
              </a:r>
            </a:p>
          </p:txBody>
        </p:sp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9666C2DA-34AE-DCFC-BD8A-D43489D335F5}"/>
                </a:ext>
              </a:extLst>
            </p:cNvPr>
            <p:cNvSpPr txBox="1"/>
            <p:nvPr/>
          </p:nvSpPr>
          <p:spPr>
            <a:xfrm>
              <a:off x="3341641" y="5326523"/>
              <a:ext cx="9332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200" dirty="0">
                  <a:latin typeface="Berlin Sans FB" panose="020E0602020502020306" pitchFamily="34" charset="0"/>
                </a:rPr>
                <a:t>Observed</a:t>
              </a:r>
            </a:p>
            <a:p>
              <a:pPr algn="ctr"/>
              <a:r>
                <a:rPr lang="en-US" sz="1200" dirty="0">
                  <a:latin typeface="Berlin Sans FB" panose="020E0602020502020306" pitchFamily="34" charset="0"/>
                </a:rPr>
                <a:t>information</a:t>
              </a:r>
            </a:p>
          </p:txBody>
        </p:sp>
        <p:cxnSp>
          <p:nvCxnSpPr>
            <p:cNvPr id="9" name="Connector: Elbow 8">
              <a:extLst>
                <a:ext uri="{FF2B5EF4-FFF2-40B4-BE49-F238E27FC236}">
                  <a16:creationId xmlns:a16="http://schemas.microsoft.com/office/drawing/2014/main" id="{E0F1FA51-ED43-F89C-E392-BBD2BBEC38D1}"/>
                </a:ext>
              </a:extLst>
            </p:cNvPr>
            <p:cNvCxnSpPr>
              <a:cxnSpLocks/>
              <a:stCxn id="14" idx="0"/>
            </p:cNvCxnSpPr>
            <p:nvPr/>
          </p:nvCxnSpPr>
          <p:spPr>
            <a:xfrm rot="16200000" flipV="1">
              <a:off x="1935571" y="3326558"/>
              <a:ext cx="2341645" cy="1419858"/>
            </a:xfrm>
            <a:prstGeom prst="bentConnector3">
              <a:avLst>
                <a:gd name="adj1" fmla="val 99858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4F05D887-2F1F-4D14-C84F-4E75A298121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78800" y="3371849"/>
              <a:ext cx="9000" cy="39291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DDCB88B8-55A0-B046-41D8-D62FB7F8196A}"/>
                </a:ext>
              </a:extLst>
            </p:cNvPr>
            <p:cNvGrpSpPr/>
            <p:nvPr/>
          </p:nvGrpSpPr>
          <p:grpSpPr>
            <a:xfrm>
              <a:off x="1339317" y="5022314"/>
              <a:ext cx="1256136" cy="1256136"/>
              <a:chOff x="3380580" y="4919774"/>
              <a:chExt cx="1256136" cy="1256136"/>
            </a:xfrm>
          </p:grpSpPr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64B0EE97-5D53-82F9-0543-D5901D80E9A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80580" y="4919774"/>
                <a:ext cx="1256136" cy="1256136"/>
              </a:xfrm>
              <a:prstGeom prst="rect">
                <a:avLst/>
              </a:prstGeom>
            </p:spPr>
          </p:pic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07F3C94-3943-C4BF-667B-FD14A75EDE77}"/>
                  </a:ext>
                </a:extLst>
              </p:cNvPr>
              <p:cNvSpPr/>
              <p:nvPr/>
            </p:nvSpPr>
            <p:spPr>
              <a:xfrm>
                <a:off x="3776353" y="4919774"/>
                <a:ext cx="427512" cy="7566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8616DE5E-1829-F90C-0B77-533BF2C5D0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04269" y="4999512"/>
                <a:ext cx="578770" cy="607275"/>
              </a:xfrm>
              <a:prstGeom prst="rect">
                <a:avLst/>
              </a:prstGeom>
            </p:spPr>
          </p:pic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8ED0471-AF6C-9350-F7A3-C485139154A2}"/>
                </a:ext>
              </a:extLst>
            </p:cNvPr>
            <p:cNvGrpSpPr/>
            <p:nvPr/>
          </p:nvGrpSpPr>
          <p:grpSpPr>
            <a:xfrm>
              <a:off x="2674217" y="5302421"/>
              <a:ext cx="285750" cy="483054"/>
              <a:chOff x="5012272" y="5497507"/>
              <a:chExt cx="285750" cy="483054"/>
            </a:xfrm>
          </p:grpSpPr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3990359A-3655-B9A2-97D0-9B99A37969E0}"/>
                  </a:ext>
                </a:extLst>
              </p:cNvPr>
              <p:cNvCxnSpPr/>
              <p:nvPr/>
            </p:nvCxnSpPr>
            <p:spPr>
              <a:xfrm>
                <a:off x="5012272" y="5497507"/>
                <a:ext cx="285750" cy="0"/>
              </a:xfrm>
              <a:prstGeom prst="straightConnector1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6C0A055A-2AAF-C512-2BA8-37E1067D8105}"/>
                  </a:ext>
                </a:extLst>
              </p:cNvPr>
              <p:cNvCxnSpPr/>
              <p:nvPr/>
            </p:nvCxnSpPr>
            <p:spPr>
              <a:xfrm>
                <a:off x="5012272" y="5746023"/>
                <a:ext cx="285750" cy="0"/>
              </a:xfrm>
              <a:prstGeom prst="straightConnector1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DF9D208D-AAD2-D56C-C3B1-C2565F954A7A}"/>
                  </a:ext>
                </a:extLst>
              </p:cNvPr>
              <p:cNvCxnSpPr/>
              <p:nvPr/>
            </p:nvCxnSpPr>
            <p:spPr>
              <a:xfrm>
                <a:off x="5012272" y="5980561"/>
                <a:ext cx="285750" cy="0"/>
              </a:xfrm>
              <a:prstGeom prst="straightConnector1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80229E8E-C12C-59DF-B653-C9C5037D3CC9}"/>
                </a:ext>
              </a:extLst>
            </p:cNvPr>
            <p:cNvSpPr/>
            <p:nvPr/>
          </p:nvSpPr>
          <p:spPr>
            <a:xfrm>
              <a:off x="1269544" y="3775108"/>
              <a:ext cx="1118509" cy="771970"/>
            </a:xfrm>
            <a:prstGeom prst="roundRect">
              <a:avLst/>
            </a:prstGeom>
            <a:noFill/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2F328FF4-EEB3-E517-85EF-60B4F8BC32D7}"/>
                </a:ext>
              </a:extLst>
            </p:cNvPr>
            <p:cNvSpPr/>
            <p:nvPr/>
          </p:nvSpPr>
          <p:spPr>
            <a:xfrm>
              <a:off x="3297408" y="5207309"/>
              <a:ext cx="1037828" cy="683222"/>
            </a:xfrm>
            <a:prstGeom prst="roundRect">
              <a:avLst/>
            </a:prstGeom>
            <a:noFill/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95F74E1E-51F4-110B-0E74-ABD829992FE7}"/>
                </a:ext>
              </a:extLst>
            </p:cNvPr>
            <p:cNvSpPr/>
            <p:nvPr/>
          </p:nvSpPr>
          <p:spPr>
            <a:xfrm>
              <a:off x="1269544" y="2636294"/>
              <a:ext cx="1118509" cy="736184"/>
            </a:xfrm>
            <a:prstGeom prst="roundRect">
              <a:avLst/>
            </a:prstGeom>
            <a:noFill/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F2BCE4FE-85F3-613B-A214-8AADA3EF1E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78800" y="2228850"/>
              <a:ext cx="0" cy="394376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33">
              <a:extLst>
                <a:ext uri="{FF2B5EF4-FFF2-40B4-BE49-F238E27FC236}">
                  <a16:creationId xmlns:a16="http://schemas.microsoft.com/office/drawing/2014/main" id="{B40C8B8A-114E-7BC6-9713-CA8547EC5389}"/>
                </a:ext>
              </a:extLst>
            </p:cNvPr>
            <p:cNvSpPr txBox="1"/>
            <p:nvPr/>
          </p:nvSpPr>
          <p:spPr>
            <a:xfrm>
              <a:off x="1351530" y="1525386"/>
              <a:ext cx="933269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200" dirty="0">
                  <a:solidFill>
                    <a:srgbClr val="002060"/>
                  </a:solidFill>
                  <a:latin typeface="Berlin Sans FB" panose="020E0602020502020306" pitchFamily="34" charset="0"/>
                </a:rPr>
                <a:t>Adaptive</a:t>
              </a:r>
            </a:p>
            <a:p>
              <a:pPr algn="ctr"/>
              <a:r>
                <a:rPr lang="en-US" sz="1200" dirty="0">
                  <a:solidFill>
                    <a:srgbClr val="002060"/>
                  </a:solidFill>
                  <a:latin typeface="Berlin Sans FB" panose="020E0602020502020306" pitchFamily="34" charset="0"/>
                </a:rPr>
                <a:t>information</a:t>
              </a:r>
            </a:p>
            <a:p>
              <a:pPr algn="ctr"/>
              <a:r>
                <a:rPr lang="en-US" sz="1200" dirty="0" err="1">
                  <a:solidFill>
                    <a:srgbClr val="002060"/>
                  </a:solidFill>
                  <a:latin typeface="Berlin Sans FB" panose="020E0602020502020306" pitchFamily="34" charset="0"/>
                </a:rPr>
                <a:t>tranceiver</a:t>
              </a:r>
              <a:endParaRPr lang="en-US" sz="1200" dirty="0">
                <a:solidFill>
                  <a:srgbClr val="002060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8E8925CB-B6EB-CC0D-EA40-850D6176287C}"/>
                </a:ext>
              </a:extLst>
            </p:cNvPr>
            <p:cNvSpPr/>
            <p:nvPr/>
          </p:nvSpPr>
          <p:spPr>
            <a:xfrm>
              <a:off x="1269545" y="1500999"/>
              <a:ext cx="1118508" cy="736185"/>
            </a:xfrm>
            <a:prstGeom prst="roundRect">
              <a:avLst/>
            </a:prstGeom>
            <a:noFill/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5C49A54B-7877-E90B-86E7-0C541F7303A0}"/>
                </a:ext>
              </a:extLst>
            </p:cNvPr>
            <p:cNvCxnSpPr>
              <a:cxnSpLocks/>
            </p:cNvCxnSpPr>
            <p:nvPr/>
          </p:nvCxnSpPr>
          <p:spPr>
            <a:xfrm>
              <a:off x="2397104" y="4729896"/>
              <a:ext cx="0" cy="237185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112EA10D-4F9A-338E-F493-6EFD330F5F9A}"/>
                </a:ext>
              </a:extLst>
            </p:cNvPr>
            <p:cNvCxnSpPr>
              <a:cxnSpLocks/>
            </p:cNvCxnSpPr>
            <p:nvPr/>
          </p:nvCxnSpPr>
          <p:spPr>
            <a:xfrm>
              <a:off x="1407413" y="4729896"/>
              <a:ext cx="0" cy="237185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0C4F80C-5C7D-AC06-C0B6-6C65538CC819}"/>
                </a:ext>
              </a:extLst>
            </p:cNvPr>
            <p:cNvCxnSpPr>
              <a:cxnSpLocks/>
            </p:cNvCxnSpPr>
            <p:nvPr/>
          </p:nvCxnSpPr>
          <p:spPr>
            <a:xfrm>
              <a:off x="1637631" y="4729896"/>
              <a:ext cx="0" cy="237185"/>
            </a:xfrm>
            <a:prstGeom prst="straightConnector1">
              <a:avLst/>
            </a:prstGeom>
            <a:ln w="38100">
              <a:solidFill>
                <a:schemeClr val="accent6">
                  <a:lumMod val="50000"/>
                </a:schemeClr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89489F3-0F2B-EA73-875D-0D927DBC51C9}"/>
                </a:ext>
              </a:extLst>
            </p:cNvPr>
            <p:cNvCxnSpPr>
              <a:cxnSpLocks/>
            </p:cNvCxnSpPr>
            <p:nvPr/>
          </p:nvCxnSpPr>
          <p:spPr>
            <a:xfrm>
              <a:off x="1924180" y="4729896"/>
              <a:ext cx="0" cy="237185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7CCE811E-CFCD-642E-5740-812A9512B578}"/>
                </a:ext>
              </a:extLst>
            </p:cNvPr>
            <p:cNvCxnSpPr>
              <a:cxnSpLocks/>
            </p:cNvCxnSpPr>
            <p:nvPr/>
          </p:nvCxnSpPr>
          <p:spPr>
            <a:xfrm>
              <a:off x="2162602" y="4729896"/>
              <a:ext cx="0" cy="237185"/>
            </a:xfrm>
            <a:prstGeom prst="straightConnector1">
              <a:avLst/>
            </a:prstGeom>
            <a:ln w="38100">
              <a:solidFill>
                <a:schemeClr val="accent6">
                  <a:lumMod val="50000"/>
                </a:schemeClr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or: Elbow 34">
              <a:extLst>
                <a:ext uri="{FF2B5EF4-FFF2-40B4-BE49-F238E27FC236}">
                  <a16:creationId xmlns:a16="http://schemas.microsoft.com/office/drawing/2014/main" id="{0C3780C2-B3BB-D5C7-F7BC-B02A873065CC}"/>
                </a:ext>
              </a:extLst>
            </p:cNvPr>
            <p:cNvCxnSpPr>
              <a:cxnSpLocks/>
              <a:stCxn id="15" idx="1"/>
              <a:endCxn id="13" idx="1"/>
            </p:cNvCxnSpPr>
            <p:nvPr/>
          </p:nvCxnSpPr>
          <p:spPr>
            <a:xfrm rot="10800000" flipV="1">
              <a:off x="1269544" y="3004385"/>
              <a:ext cx="12700" cy="1156707"/>
            </a:xfrm>
            <a:prstGeom prst="bentConnector3">
              <a:avLst>
                <a:gd name="adj1" fmla="val 3921425"/>
              </a:avLst>
            </a:prstGeom>
            <a:ln w="381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itle 3">
              <a:extLst>
                <a:ext uri="{FF2B5EF4-FFF2-40B4-BE49-F238E27FC236}">
                  <a16:creationId xmlns:a16="http://schemas.microsoft.com/office/drawing/2014/main" id="{BDF28328-4B1C-BDCC-AE18-428987164EF2}"/>
                </a:ext>
              </a:extLst>
            </p:cNvPr>
            <p:cNvSpPr txBox="1">
              <a:spLocks/>
            </p:cNvSpPr>
            <p:nvPr/>
          </p:nvSpPr>
          <p:spPr>
            <a:xfrm>
              <a:off x="4705861" y="909184"/>
              <a:ext cx="3842831" cy="8028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Bold" panose="020B0502040204020203" pitchFamily="34" charset="0"/>
                </a:rPr>
                <a:t>Key technologies</a:t>
              </a:r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5CD9AA70-52AF-2130-89B5-E369E73CDC9F}"/>
                </a:ext>
              </a:extLst>
            </p:cNvPr>
            <p:cNvSpPr/>
            <p:nvPr/>
          </p:nvSpPr>
          <p:spPr>
            <a:xfrm>
              <a:off x="477611" y="1257300"/>
              <a:ext cx="4057650" cy="5021150"/>
            </a:xfrm>
            <a:prstGeom prst="round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4B06E34D-BFAB-44A2-C5A6-7EB0D8637BA1}"/>
                </a:ext>
              </a:extLst>
            </p:cNvPr>
            <p:cNvGrpSpPr/>
            <p:nvPr/>
          </p:nvGrpSpPr>
          <p:grpSpPr>
            <a:xfrm>
              <a:off x="2674217" y="3910056"/>
              <a:ext cx="977556" cy="515580"/>
              <a:chOff x="2595454" y="1645135"/>
              <a:chExt cx="977556" cy="515580"/>
            </a:xfrm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1ACDA879-BC92-773F-D6C8-C7CDC7C00EE1}"/>
                  </a:ext>
                </a:extLst>
              </p:cNvPr>
              <p:cNvSpPr/>
              <p:nvPr/>
            </p:nvSpPr>
            <p:spPr>
              <a:xfrm>
                <a:off x="2595454" y="1645135"/>
                <a:ext cx="977556" cy="515580"/>
              </a:xfrm>
              <a:prstGeom prst="roundRect">
                <a:avLst/>
              </a:prstGeom>
              <a:noFill/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  <p:sp>
            <p:nvSpPr>
              <p:cNvPr id="47" name="TextBox 33">
                <a:extLst>
                  <a:ext uri="{FF2B5EF4-FFF2-40B4-BE49-F238E27FC236}">
                    <a16:creationId xmlns:a16="http://schemas.microsoft.com/office/drawing/2014/main" id="{8890ADF4-A36E-AC91-7991-C2C95A426748}"/>
                  </a:ext>
                </a:extLst>
              </p:cNvPr>
              <p:cNvSpPr txBox="1"/>
              <p:nvPr/>
            </p:nvSpPr>
            <p:spPr>
              <a:xfrm>
                <a:off x="2605780" y="1674449"/>
                <a:ext cx="95090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200" dirty="0">
                    <a:latin typeface="Berlin Sans FB" panose="020E0602020502020306" pitchFamily="34" charset="0"/>
                  </a:rPr>
                  <a:t>See through</a:t>
                </a:r>
              </a:p>
              <a:p>
                <a:pPr algn="ctr"/>
                <a:r>
                  <a:rPr lang="en-US" sz="1200" dirty="0">
                    <a:latin typeface="Berlin Sans FB" panose="020E0602020502020306" pitchFamily="34" charset="0"/>
                  </a:rPr>
                  <a:t>display</a:t>
                </a:r>
              </a:p>
            </p:txBody>
          </p:sp>
        </p:grp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1A261E49-9064-C37A-4DFB-E781E5E8BD73}"/>
                </a:ext>
              </a:extLst>
            </p:cNvPr>
            <p:cNvCxnSpPr/>
            <p:nvPr/>
          </p:nvCxnSpPr>
          <p:spPr>
            <a:xfrm>
              <a:off x="2398793" y="4197521"/>
              <a:ext cx="285750" cy="0"/>
            </a:xfrm>
            <a:prstGeom prst="straightConnector1">
              <a:avLst/>
            </a:prstGeom>
            <a:ln w="381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ctor: Elbow 55">
              <a:extLst>
                <a:ext uri="{FF2B5EF4-FFF2-40B4-BE49-F238E27FC236}">
                  <a16:creationId xmlns:a16="http://schemas.microsoft.com/office/drawing/2014/main" id="{FADE8BDC-2EEC-565B-F4A3-C2BA79396BA7}"/>
                </a:ext>
              </a:extLst>
            </p:cNvPr>
            <p:cNvCxnSpPr>
              <a:cxnSpLocks/>
              <a:stCxn id="46" idx="0"/>
            </p:cNvCxnSpPr>
            <p:nvPr/>
          </p:nvCxnSpPr>
          <p:spPr>
            <a:xfrm rot="16200000" flipV="1">
              <a:off x="2389541" y="3136602"/>
              <a:ext cx="771969" cy="774940"/>
            </a:xfrm>
            <a:prstGeom prst="bentConnector2">
              <a:avLst/>
            </a:prstGeom>
            <a:ln w="38100">
              <a:solidFill>
                <a:srgbClr val="0000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20CE04A-D9BB-500B-1A8D-49A13DF0E100}"/>
                </a:ext>
              </a:extLst>
            </p:cNvPr>
            <p:cNvSpPr txBox="1"/>
            <p:nvPr/>
          </p:nvSpPr>
          <p:spPr>
            <a:xfrm>
              <a:off x="4705861" y="1612198"/>
              <a:ext cx="4005268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err="1">
                  <a:solidFill>
                    <a:srgbClr val="002060"/>
                  </a:solidFill>
                  <a:latin typeface="Bahnschrift SemiBold" panose="020B0502040204020203" pitchFamily="34" charset="0"/>
                </a:rPr>
                <a:t>mmWave</a:t>
              </a:r>
              <a:r>
                <a:rPr lang="en-US" dirty="0">
                  <a:solidFill>
                    <a:srgbClr val="002060"/>
                  </a:solidFill>
                  <a:latin typeface="Bahnschrift SemiBold" panose="020B0502040204020203" pitchFamily="34" charset="0"/>
                </a:rPr>
                <a:t>/THz/FSO beam-forming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2060"/>
                  </a:solidFill>
                  <a:latin typeface="Bahnschrift SemiBold" panose="020B0502040204020203" pitchFamily="34" charset="0"/>
                </a:rPr>
                <a:t>OAM-MIMO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err="1">
                  <a:solidFill>
                    <a:srgbClr val="002060"/>
                  </a:solidFill>
                  <a:latin typeface="Bahnschrift SemiBold" panose="020B0502040204020203" pitchFamily="34" charset="0"/>
                </a:rPr>
                <a:t>mmWave</a:t>
              </a:r>
              <a:r>
                <a:rPr lang="en-US" dirty="0">
                  <a:solidFill>
                    <a:srgbClr val="002060"/>
                  </a:solidFill>
                  <a:latin typeface="Bahnschrift SemiBold" panose="020B0502040204020203" pitchFamily="34" charset="0"/>
                </a:rPr>
                <a:t>/THz/FSO connectivity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FF0000"/>
                  </a:solidFill>
                  <a:latin typeface="Bahnschrift SemiBold" panose="020B0502040204020203" pitchFamily="34" charset="0"/>
                </a:rPr>
                <a:t>NG adaptive signal processing (NG-GPT/BERT/CNN)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latin typeface="Bahnschrift SemiBold" panose="020B0502040204020203" pitchFamily="34" charset="0"/>
                </a:rPr>
                <a:t>Adaptive optics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latin typeface="Bahnschrift SemiBold" panose="020B0502040204020203" pitchFamily="34" charset="0"/>
                </a:rPr>
                <a:t>Optical see through computing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latin typeface="Bahnschrift SemiBold" panose="020B0502040204020203" pitchFamily="34" charset="0"/>
                </a:rPr>
                <a:t>Advanced integrated EO chip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>
                <a:latin typeface="Bahnschrift SemiBold" panose="020B0502040204020203" pitchFamily="34" charset="0"/>
              </a:endParaRP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4FD34CC1-973F-78A0-027D-659F79C9ABD7}"/>
              </a:ext>
            </a:extLst>
          </p:cNvPr>
          <p:cNvSpPr txBox="1"/>
          <p:nvPr/>
        </p:nvSpPr>
        <p:spPr>
          <a:xfrm>
            <a:off x="4783003" y="4231111"/>
            <a:ext cx="31138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anose="020B0502040204020203" pitchFamily="34" charset="0"/>
              </a:rPr>
              <a:t>Applications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35AA5AB-8184-16F9-D6C2-2237B5AD2943}"/>
              </a:ext>
            </a:extLst>
          </p:cNvPr>
          <p:cNvSpPr txBox="1"/>
          <p:nvPr/>
        </p:nvSpPr>
        <p:spPr>
          <a:xfrm>
            <a:off x="4959803" y="4970952"/>
            <a:ext cx="36943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Vision-based autonomous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Visual navigation systems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48A91B-5C31-AC38-CE96-B07E3CA62EF5}"/>
              </a:ext>
            </a:extLst>
          </p:cNvPr>
          <p:cNvSpPr txBox="1"/>
          <p:nvPr/>
        </p:nvSpPr>
        <p:spPr>
          <a:xfrm>
            <a:off x="7650574" y="6594233"/>
            <a:ext cx="149752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Bahnschrift SemiBold" panose="020B0502040204020203" pitchFamily="34" charset="0"/>
              </a:rPr>
              <a:t>Chueh Ting 2023 0420</a:t>
            </a:r>
          </a:p>
        </p:txBody>
      </p:sp>
    </p:spTree>
    <p:extLst>
      <p:ext uri="{BB962C8B-B14F-4D97-AF65-F5344CB8AC3E}">
        <p14:creationId xmlns:p14="http://schemas.microsoft.com/office/powerpoint/2010/main" val="3754636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5E8663-C075-21EF-4473-116224F28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176" y="183697"/>
            <a:ext cx="8560254" cy="131921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Bahnschrift SemiBold" panose="020B0502040204020203" pitchFamily="34" charset="0"/>
              </a:rPr>
              <a:t>Optical metamaterials functionalities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4EF7E92-4117-B27F-5561-83C4963B99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Wavefront modification</a:t>
            </a:r>
          </a:p>
          <a:p>
            <a:r>
              <a:rPr lang="en-US" dirty="0"/>
              <a:t>Wavelength selection</a:t>
            </a:r>
          </a:p>
          <a:p>
            <a:r>
              <a:rPr lang="en-US" dirty="0"/>
              <a:t>Frequency conversion</a:t>
            </a:r>
          </a:p>
          <a:p>
            <a:r>
              <a:rPr lang="en-US" dirty="0"/>
              <a:t>Emission adjustment</a:t>
            </a:r>
          </a:p>
          <a:p>
            <a:r>
              <a:rPr lang="en-US" dirty="0"/>
              <a:t>Temporal/spatial dispersion generation</a:t>
            </a:r>
          </a:p>
          <a:p>
            <a:r>
              <a:rPr lang="en-US" dirty="0"/>
              <a:t>Polarization tunability</a:t>
            </a:r>
          </a:p>
          <a:p>
            <a:r>
              <a:rPr lang="en-US" dirty="0"/>
              <a:t>Quantum state control</a:t>
            </a:r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131841-EB05-B8D8-5993-356F003E0823}"/>
              </a:ext>
            </a:extLst>
          </p:cNvPr>
          <p:cNvSpPr txBox="1"/>
          <p:nvPr/>
        </p:nvSpPr>
        <p:spPr>
          <a:xfrm>
            <a:off x="7650574" y="6594233"/>
            <a:ext cx="149752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Bahnschrift SemiBold" panose="020B0502040204020203" pitchFamily="34" charset="0"/>
              </a:rPr>
              <a:t>Chueh Ting 2023 0420</a:t>
            </a:r>
          </a:p>
        </p:txBody>
      </p:sp>
    </p:spTree>
    <p:extLst>
      <p:ext uri="{BB962C8B-B14F-4D97-AF65-F5344CB8AC3E}">
        <p14:creationId xmlns:p14="http://schemas.microsoft.com/office/powerpoint/2010/main" val="1247858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960A6-AD61-8D65-20F8-6DFE630FD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381" y="46830"/>
            <a:ext cx="9107261" cy="1325563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Bahnschrift SemiBold" panose="020B0502040204020203" pitchFamily="34" charset="0"/>
              </a:rPr>
              <a:t>Optical metamaterials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6F920D-FFE3-EAAA-7A94-C2FA184DE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Bahnschrift SemiBold" panose="020B0502040204020203" pitchFamily="34" charset="0"/>
              </a:rPr>
              <a:t>Beam-forming</a:t>
            </a:r>
          </a:p>
          <a:p>
            <a:r>
              <a:rPr lang="en-US" sz="3200" dirty="0">
                <a:latin typeface="Bahnschrift SemiBold" panose="020B0502040204020203" pitchFamily="34" charset="0"/>
              </a:rPr>
              <a:t>AOM-MIMO</a:t>
            </a:r>
          </a:p>
          <a:p>
            <a:r>
              <a:rPr lang="en-US" sz="3200" dirty="0">
                <a:latin typeface="Bahnschrift SemiBold" panose="020B0502040204020203" pitchFamily="34" charset="0"/>
              </a:rPr>
              <a:t>Pixel-size optical devices</a:t>
            </a:r>
          </a:p>
          <a:p>
            <a:r>
              <a:rPr lang="en-US" sz="3200" dirty="0">
                <a:latin typeface="Bahnschrift SemiBold" panose="020B0502040204020203" pitchFamily="34" charset="0"/>
              </a:rPr>
              <a:t>Miniature adaptive optics</a:t>
            </a:r>
          </a:p>
          <a:p>
            <a:endParaRPr lang="en-US" sz="3200" dirty="0">
              <a:latin typeface="Bahnschrift SemiBold" panose="020B0502040204020203" pitchFamily="34" charset="0"/>
            </a:endParaRPr>
          </a:p>
          <a:p>
            <a:endParaRPr lang="en-US" sz="3200" dirty="0">
              <a:latin typeface="Bahnschrift SemiBold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941312-C967-A668-92C4-AFB4B3E7613F}"/>
              </a:ext>
            </a:extLst>
          </p:cNvPr>
          <p:cNvSpPr txBox="1"/>
          <p:nvPr/>
        </p:nvSpPr>
        <p:spPr>
          <a:xfrm>
            <a:off x="7650574" y="6594233"/>
            <a:ext cx="149752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Bahnschrift SemiBold" panose="020B0502040204020203" pitchFamily="34" charset="0"/>
              </a:rPr>
              <a:t>Chueh Ting 2023 0420</a:t>
            </a:r>
          </a:p>
        </p:txBody>
      </p:sp>
    </p:spTree>
    <p:extLst>
      <p:ext uri="{BB962C8B-B14F-4D97-AF65-F5344CB8AC3E}">
        <p14:creationId xmlns:p14="http://schemas.microsoft.com/office/powerpoint/2010/main" val="1158286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1DBFC1C-3487-F0EA-177E-976E89927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  <a:latin typeface="Bahnschrift SemiBold" panose="020B0502040204020203" pitchFamily="34" charset="0"/>
              </a:rPr>
              <a:t>OAM-MIMO 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2C6ABB-9651-9C3F-0732-E2C30482E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5" y="1825426"/>
            <a:ext cx="5302994" cy="38201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7F0500-0C1A-D2BA-F148-A1E0CC14F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319" y="3480382"/>
            <a:ext cx="3139234" cy="252036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A39CB33-2876-5184-9E52-FE81AE4B1D2F}"/>
              </a:ext>
            </a:extLst>
          </p:cNvPr>
          <p:cNvSpPr txBox="1"/>
          <p:nvPr/>
        </p:nvSpPr>
        <p:spPr>
          <a:xfrm>
            <a:off x="440871" y="6231264"/>
            <a:ext cx="58864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Ren, H. et al. </a:t>
            </a:r>
            <a:r>
              <a:rPr lang="en-US" sz="1100" dirty="0" err="1"/>
              <a:t>Metasurface</a:t>
            </a:r>
            <a:r>
              <a:rPr lang="en-US" sz="1100" dirty="0"/>
              <a:t> orbital angular momentum holography. Nat. </a:t>
            </a:r>
            <a:r>
              <a:rPr lang="en-US" sz="1100" dirty="0" err="1"/>
              <a:t>Commun</a:t>
            </a:r>
            <a:r>
              <a:rPr lang="en-US" sz="1100" dirty="0"/>
              <a:t>. 10, 2986 (2019).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A877A5-0291-FD96-4E13-26C9AD362DB2}"/>
              </a:ext>
            </a:extLst>
          </p:cNvPr>
          <p:cNvSpPr txBox="1"/>
          <p:nvPr/>
        </p:nvSpPr>
        <p:spPr>
          <a:xfrm>
            <a:off x="7650574" y="6594233"/>
            <a:ext cx="149752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Bahnschrift SemiBold" panose="020B0502040204020203" pitchFamily="34" charset="0"/>
              </a:rPr>
              <a:t>Chueh Ting 2023 0420</a:t>
            </a:r>
          </a:p>
        </p:txBody>
      </p:sp>
    </p:spTree>
    <p:extLst>
      <p:ext uri="{BB962C8B-B14F-4D97-AF65-F5344CB8AC3E}">
        <p14:creationId xmlns:p14="http://schemas.microsoft.com/office/powerpoint/2010/main" val="35575134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D8EB4-B517-225D-6EFA-A3C6D1960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291" y="-62916"/>
            <a:ext cx="8335736" cy="1325563"/>
          </a:xfrm>
        </p:spPr>
        <p:txBody>
          <a:bodyPr/>
          <a:lstStyle/>
          <a:p>
            <a:r>
              <a:rPr lang="en-US" dirty="0">
                <a:latin typeface="Bahnschrift SemiBold" panose="020B0502040204020203" pitchFamily="34" charset="0"/>
              </a:rPr>
              <a:t>Pixel-size optical devices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63E20D-44D3-68AC-22D8-ADAB67394505}"/>
              </a:ext>
            </a:extLst>
          </p:cNvPr>
          <p:cNvSpPr txBox="1"/>
          <p:nvPr/>
        </p:nvSpPr>
        <p:spPr>
          <a:xfrm>
            <a:off x="3394982" y="6263334"/>
            <a:ext cx="528365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050" b="0" i="0" u="none" strike="noStrike" baseline="0" dirty="0">
                <a:latin typeface="MinionPro-Regular"/>
              </a:rPr>
              <a:t>Yu, N. &amp; </a:t>
            </a:r>
            <a:r>
              <a:rPr lang="en-US" sz="1050" b="0" i="0" u="none" strike="noStrike" baseline="0" dirty="0" err="1">
                <a:latin typeface="MinionPro-Regular"/>
              </a:rPr>
              <a:t>Capasso</a:t>
            </a:r>
            <a:r>
              <a:rPr lang="en-US" sz="1050" b="0" i="0" u="none" strike="noStrike" baseline="0" dirty="0">
                <a:latin typeface="MinionPro-Regular"/>
              </a:rPr>
              <a:t>, F. Flat optics with designer </a:t>
            </a:r>
            <a:r>
              <a:rPr lang="en-US" sz="1050" b="0" i="0" u="none" strike="noStrike" baseline="0" dirty="0" err="1">
                <a:latin typeface="MinionPro-Regular"/>
              </a:rPr>
              <a:t>metasurfaces</a:t>
            </a:r>
            <a:r>
              <a:rPr lang="en-US" sz="1050" b="0" i="0" u="none" strike="noStrike" baseline="0" dirty="0">
                <a:latin typeface="MinionPro-Regular"/>
              </a:rPr>
              <a:t>. </a:t>
            </a:r>
            <a:r>
              <a:rPr lang="en-US" sz="1050" b="0" i="1" u="none" strike="noStrike" baseline="0" dirty="0">
                <a:latin typeface="MinionPro-It"/>
              </a:rPr>
              <a:t>Nat. Mater. </a:t>
            </a:r>
            <a:r>
              <a:rPr lang="en-US" sz="1050" b="1" i="0" u="none" strike="noStrike" baseline="0" dirty="0">
                <a:latin typeface="MinionPro-Bold"/>
              </a:rPr>
              <a:t>13</a:t>
            </a:r>
            <a:r>
              <a:rPr lang="en-US" sz="1050" b="0" i="0" u="none" strike="noStrike" baseline="0" dirty="0">
                <a:latin typeface="MinionPro-Regular"/>
              </a:rPr>
              <a:t>, 139–150 (2014).</a:t>
            </a:r>
            <a:endParaRPr lang="en-US" sz="2800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EDD4B90-893A-636F-87CD-4B8448D8521B}"/>
              </a:ext>
            </a:extLst>
          </p:cNvPr>
          <p:cNvGrpSpPr/>
          <p:nvPr/>
        </p:nvGrpSpPr>
        <p:grpSpPr>
          <a:xfrm>
            <a:off x="3746046" y="1004233"/>
            <a:ext cx="4245428" cy="5209658"/>
            <a:chOff x="3681411" y="1016479"/>
            <a:chExt cx="4245428" cy="520965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4C0243F-9073-9CD4-00FE-5F21873686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1991"/>
            <a:stretch/>
          </p:blipFill>
          <p:spPr>
            <a:xfrm>
              <a:off x="3681411" y="1069231"/>
              <a:ext cx="4245428" cy="5156906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1F75E16-54DE-30D5-FA27-165717E3A0B1}"/>
                </a:ext>
              </a:extLst>
            </p:cNvPr>
            <p:cNvSpPr/>
            <p:nvPr/>
          </p:nvSpPr>
          <p:spPr>
            <a:xfrm>
              <a:off x="3784146" y="1123570"/>
              <a:ext cx="102054" cy="1990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A1E7A53-0647-4B91-C6D8-9C68D6EA17C7}"/>
                </a:ext>
              </a:extLst>
            </p:cNvPr>
            <p:cNvSpPr/>
            <p:nvPr/>
          </p:nvSpPr>
          <p:spPr>
            <a:xfrm>
              <a:off x="3936546" y="1275970"/>
              <a:ext cx="102054" cy="1990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AF5C372-A488-B6CF-D347-63B9D4A47810}"/>
                </a:ext>
              </a:extLst>
            </p:cNvPr>
            <p:cNvSpPr/>
            <p:nvPr/>
          </p:nvSpPr>
          <p:spPr>
            <a:xfrm>
              <a:off x="3784146" y="2535011"/>
              <a:ext cx="102054" cy="2821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461F17F-8655-707A-948D-85FC5C379674}"/>
                </a:ext>
              </a:extLst>
            </p:cNvPr>
            <p:cNvSpPr/>
            <p:nvPr/>
          </p:nvSpPr>
          <p:spPr>
            <a:xfrm>
              <a:off x="6177642" y="1016479"/>
              <a:ext cx="102054" cy="2821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51E8D44-5F93-B971-74F7-14ECB0CFACC6}"/>
                </a:ext>
              </a:extLst>
            </p:cNvPr>
            <p:cNvSpPr/>
            <p:nvPr/>
          </p:nvSpPr>
          <p:spPr>
            <a:xfrm>
              <a:off x="6208938" y="2449666"/>
              <a:ext cx="70758" cy="2821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0282BC7-A19E-72EE-6F48-6F34B8468518}"/>
                </a:ext>
              </a:extLst>
            </p:cNvPr>
            <p:cNvSpPr/>
            <p:nvPr/>
          </p:nvSpPr>
          <p:spPr>
            <a:xfrm>
              <a:off x="6142262" y="4196847"/>
              <a:ext cx="95251" cy="2821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1A698F5-CFD2-F20C-9B0A-DE5B7F8AE3D9}"/>
                </a:ext>
              </a:extLst>
            </p:cNvPr>
            <p:cNvSpPr/>
            <p:nvPr/>
          </p:nvSpPr>
          <p:spPr>
            <a:xfrm>
              <a:off x="3769856" y="4161469"/>
              <a:ext cx="95251" cy="2821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70D465D-1515-0508-774C-56F03945CDBC}"/>
              </a:ext>
            </a:extLst>
          </p:cNvPr>
          <p:cNvSpPr txBox="1"/>
          <p:nvPr/>
        </p:nvSpPr>
        <p:spPr>
          <a:xfrm>
            <a:off x="7650574" y="6594233"/>
            <a:ext cx="149752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Bahnschrift SemiBold" panose="020B0502040204020203" pitchFamily="34" charset="0"/>
              </a:rPr>
              <a:t>Chueh Ting 2023 0420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6FEDB6-4F60-7DBF-2A8B-189B0D2B0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221" y="1233406"/>
            <a:ext cx="2664183" cy="480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2868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181</TotalTime>
  <Words>177</Words>
  <Application>Microsoft Office PowerPoint</Application>
  <PresentationFormat>On-screen Show (4:3)</PresentationFormat>
  <Paragraphs>54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等线 Light</vt:lpstr>
      <vt:lpstr>MinionPro-Bold</vt:lpstr>
      <vt:lpstr>MinionPro-It</vt:lpstr>
      <vt:lpstr>MinionPro-Regular</vt:lpstr>
      <vt:lpstr>Arial</vt:lpstr>
      <vt:lpstr>Bahnschrift</vt:lpstr>
      <vt:lpstr>Bahnschrift SemiBold</vt:lpstr>
      <vt:lpstr>Berlin Sans FB</vt:lpstr>
      <vt:lpstr>Calibri</vt:lpstr>
      <vt:lpstr>Calibri Light</vt:lpstr>
      <vt:lpstr>Office Theme</vt:lpstr>
      <vt:lpstr>Smart visual computing  research review</vt:lpstr>
      <vt:lpstr>Contents</vt:lpstr>
      <vt:lpstr>Smart visual computing platform</vt:lpstr>
      <vt:lpstr>Optical metamaterials functionalities</vt:lpstr>
      <vt:lpstr>Optical metamaterials applications</vt:lpstr>
      <vt:lpstr>OAM-MIMO </vt:lpstr>
      <vt:lpstr>Pixel-size optical devices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review</dc:title>
  <dc:creator>Chueh Ting</dc:creator>
  <cp:lastModifiedBy>Hsu, David</cp:lastModifiedBy>
  <cp:revision>9</cp:revision>
  <dcterms:created xsi:type="dcterms:W3CDTF">2023-04-20T01:07:10Z</dcterms:created>
  <dcterms:modified xsi:type="dcterms:W3CDTF">2023-04-20T11:54:20Z</dcterms:modified>
</cp:coreProperties>
</file>

<file path=docProps/thumbnail.jpeg>
</file>